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79" r:id="rId2"/>
    <p:sldId id="280" r:id="rId3"/>
    <p:sldId id="302" r:id="rId4"/>
    <p:sldId id="329" r:id="rId5"/>
    <p:sldId id="296" r:id="rId6"/>
    <p:sldId id="334" r:id="rId7"/>
    <p:sldId id="335" r:id="rId8"/>
    <p:sldId id="336" r:id="rId9"/>
    <p:sldId id="338" r:id="rId10"/>
    <p:sldId id="339" r:id="rId11"/>
    <p:sldId id="337" r:id="rId12"/>
    <p:sldId id="340" r:id="rId13"/>
    <p:sldId id="342" r:id="rId14"/>
    <p:sldId id="343" r:id="rId15"/>
    <p:sldId id="341" r:id="rId16"/>
    <p:sldId id="283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VS" initials="S Park" lastIdx="1" clrIdx="0">
    <p:extLst>
      <p:ext uri="{19B8F6BF-5375-455C-9EA6-DF929625EA0E}">
        <p15:presenceInfo xmlns:p15="http://schemas.microsoft.com/office/powerpoint/2012/main" userId="HV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23366"/>
    <a:srgbClr val="FFFFFF"/>
    <a:srgbClr val="44893E"/>
    <a:srgbClr val="468D3C"/>
    <a:srgbClr val="FFF2CC"/>
    <a:srgbClr val="E2F0D9"/>
    <a:srgbClr val="408341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84" autoAdjust="0"/>
    <p:restoredTop sz="85732" autoAdjust="0"/>
  </p:normalViewPr>
  <p:slideViewPr>
    <p:cSldViewPr snapToGrid="0">
      <p:cViewPr varScale="1">
        <p:scale>
          <a:sx n="75" d="100"/>
          <a:sy n="75" d="100"/>
        </p:scale>
        <p:origin x="1200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32AD644-F48C-4455-98D1-0DF0EF67E8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8EC7BB1-A4A9-4253-966C-26C283C97D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FF8B9-7AFA-4405-82E9-1BE3F258F7F0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1F1ED19-BBB4-4C70-B30E-64AB53E71F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420B4C-07E7-4623-B05E-73C0BB546D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2CF02-435A-4BD4-9A61-2B3FB7F382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43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06B615-DBBB-4B8C-9655-6626F5688AA6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D9AAEA-130E-4E65-AA17-E09B34FA6F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632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9AAEA-130E-4E65-AA17-E09B34FA6FC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363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Enum</a:t>
            </a:r>
            <a:r>
              <a:rPr lang="ko-KR" altLang="en-US" dirty="0" smtClean="0"/>
              <a:t>을 이용한 </a:t>
            </a:r>
            <a:r>
              <a:rPr lang="en-US" altLang="ko-KR" dirty="0" smtClean="0"/>
              <a:t>info get</a:t>
            </a:r>
            <a:r>
              <a:rPr lang="ko-KR" altLang="en-US" dirty="0" smtClean="0"/>
              <a:t>해서 </a:t>
            </a:r>
            <a:r>
              <a:rPr lang="en-US" altLang="ko-KR" dirty="0" smtClean="0"/>
              <a:t>IP Check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9AAEA-130E-4E65-AA17-E09B34FA6FC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69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각 화면에 부여된 </a:t>
            </a:r>
            <a:r>
              <a:rPr lang="en-US" altLang="ko-KR" dirty="0" smtClean="0"/>
              <a:t>BOOL Flag</a:t>
            </a:r>
            <a:r>
              <a:rPr lang="ko-KR" altLang="en-US" dirty="0" smtClean="0"/>
              <a:t>를 체크</a:t>
            </a:r>
            <a:r>
              <a:rPr lang="en-US" altLang="ko-KR" baseline="0" dirty="0" smtClean="0"/>
              <a:t> / TRUE</a:t>
            </a:r>
            <a:r>
              <a:rPr lang="ko-KR" altLang="en-US" baseline="0" dirty="0" smtClean="0"/>
              <a:t>인 디스플레이 영역에 </a:t>
            </a:r>
            <a:r>
              <a:rPr lang="en-US" altLang="ko-KR" baseline="0" dirty="0" smtClean="0"/>
              <a:t>DRAW</a:t>
            </a:r>
            <a:r>
              <a:rPr lang="ko-KR" altLang="en-US" baseline="0" dirty="0" smtClean="0"/>
              <a:t>하는 방식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9AAEA-130E-4E65-AA17-E09B34FA6FC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662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사실 </a:t>
            </a:r>
            <a:r>
              <a:rPr lang="en-US" altLang="ko-KR" dirty="0" smtClean="0"/>
              <a:t>Open</a:t>
            </a:r>
            <a:r>
              <a:rPr lang="ko-KR" altLang="en-US" dirty="0" smtClean="0"/>
              <a:t>에서 이어지는 부분이나 설명 편의상 </a:t>
            </a:r>
            <a:r>
              <a:rPr lang="ko-KR" altLang="en-US" dirty="0" err="1" smtClean="0"/>
              <a:t>여기위치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9AAEA-130E-4E65-AA17-E09B34FA6FC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017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동작 알고리즘 해당 부분의 세분화</a:t>
            </a:r>
            <a:endParaRPr lang="en-US" altLang="ko-KR" baseline="0" dirty="0" smtClean="0"/>
          </a:p>
          <a:p>
            <a:r>
              <a:rPr lang="en-US" altLang="ko-KR" baseline="0" dirty="0" smtClean="0"/>
              <a:t>ROI</a:t>
            </a:r>
            <a:r>
              <a:rPr lang="ko-KR" altLang="en-US" baseline="0" dirty="0" smtClean="0"/>
              <a:t>영상은 </a:t>
            </a:r>
            <a:r>
              <a:rPr lang="en-US" altLang="ko-KR" baseline="0" dirty="0" err="1" smtClean="0"/>
              <a:t>Gdiplus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Drawimage</a:t>
            </a:r>
            <a:r>
              <a:rPr lang="ko-KR" altLang="en-US" baseline="0" dirty="0" smtClean="0"/>
              <a:t>에서 </a:t>
            </a:r>
            <a:r>
              <a:rPr lang="ko-KR" altLang="en-US" baseline="0" dirty="0" err="1" smtClean="0"/>
              <a:t>영역지정</a:t>
            </a:r>
            <a:r>
              <a:rPr lang="ko-KR" altLang="en-US" baseline="0" dirty="0" smtClean="0"/>
              <a:t> 재생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9AAEA-130E-4E65-AA17-E09B34FA6FC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980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9AAEA-130E-4E65-AA17-E09B34FA6FC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625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bg>
      <p:bgPr>
        <a:gradFill>
          <a:gsLst>
            <a:gs pos="100000">
              <a:srgbClr val="468D3C"/>
            </a:gs>
            <a:gs pos="19000">
              <a:srgbClr val="123366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8889FB1-2AE9-4BE0-A015-A429288C7B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6E52AD6-422B-4F1C-9244-D53F535423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5599" y="846163"/>
            <a:ext cx="9627007" cy="1272004"/>
          </a:xfrm>
        </p:spPr>
        <p:txBody>
          <a:bodyPr anchor="ctr">
            <a:normAutofit/>
          </a:bodyPr>
          <a:lstStyle>
            <a:lvl1pPr algn="l">
              <a:defRPr sz="4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/>
              <a:t>제목을 입력하세요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54EB7F0-F855-45DB-89DC-811A8B0363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05" y="5876051"/>
            <a:ext cx="4862610" cy="57698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2213CC3-C432-4B7F-8FF8-492E38933FCC}"/>
              </a:ext>
            </a:extLst>
          </p:cNvPr>
          <p:cNvSpPr/>
          <p:nvPr userDrawn="1"/>
        </p:nvSpPr>
        <p:spPr>
          <a:xfrm>
            <a:off x="10372607" y="347179"/>
            <a:ext cx="13853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altLang="ko-KR" sz="1100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www.hyvision.co.kr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F98E9ABB-077F-480F-9F6C-FCDA784ED2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6925" y="2360613"/>
            <a:ext cx="6153150" cy="6032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ko-KR"/>
              <a:t>Rev. / </a:t>
            </a:r>
            <a:r>
              <a:rPr lang="ko-KR" altLang="en-US"/>
              <a:t>작성일 </a:t>
            </a:r>
            <a:r>
              <a:rPr lang="en-US" altLang="ko-KR"/>
              <a:t>/ </a:t>
            </a:r>
            <a:r>
              <a:rPr lang="ko-KR" altLang="en-US"/>
              <a:t>작성자를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606740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7DEC9B9-EE95-45B4-B08B-BC921DF8142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lumMod val="50000"/>
                </a:schemeClr>
              </a:gs>
              <a:gs pos="19000">
                <a:schemeClr val="tx1">
                  <a:lumMod val="75000"/>
                  <a:lumOff val="25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06FBB0E-EFDF-45D9-AD4F-44069E2019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2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562E3C-98DB-40E3-9F6E-898254A82E78}"/>
              </a:ext>
            </a:extLst>
          </p:cNvPr>
          <p:cNvSpPr txBox="1"/>
          <p:nvPr userDrawn="1"/>
        </p:nvSpPr>
        <p:spPr>
          <a:xfrm>
            <a:off x="698258" y="1108361"/>
            <a:ext cx="1841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Contents</a:t>
            </a:r>
            <a:endParaRPr lang="ko-KR" altLang="en-US" sz="3200" b="0">
              <a:solidFill>
                <a:schemeClr val="bg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7B003A-A069-4ACB-A71E-2D5BA5795E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26165" y="1283855"/>
            <a:ext cx="8271629" cy="5089236"/>
          </a:xfrm>
        </p:spPr>
        <p:txBody>
          <a:bodyPr lIns="0" tIns="0" rIns="0" bIns="0" numCol="2" spcCol="216000">
            <a:noAutofit/>
          </a:bodyPr>
          <a:lstStyle>
            <a:lvl1pPr marL="342900" indent="-342900">
              <a:buFont typeface="+mj-lt"/>
              <a:buAutoNum type="arabicPeriod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buFont typeface="+mj-ea"/>
              <a:buAutoNum type="circleNumDbPlain"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대목차를 입력하세요</a:t>
            </a:r>
          </a:p>
          <a:p>
            <a:pPr lvl="1"/>
            <a:r>
              <a:rPr lang="ko-KR" altLang="en-US"/>
              <a:t>중목차를 입력하세요</a:t>
            </a:r>
          </a:p>
          <a:p>
            <a:pPr lvl="2"/>
            <a:r>
              <a:rPr lang="ko-KR" altLang="en-US"/>
              <a:t>상세목차를 입력하세요</a:t>
            </a:r>
            <a:endParaRPr lang="en-US" altLang="ko-KR"/>
          </a:p>
          <a:p>
            <a:pPr lvl="2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367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정이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7DEC9B9-EE95-45B4-B08B-BC921DF8142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lumMod val="50000"/>
                </a:schemeClr>
              </a:gs>
              <a:gs pos="19000">
                <a:schemeClr val="tx1">
                  <a:lumMod val="75000"/>
                  <a:lumOff val="25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06FBB0E-EFDF-45D9-AD4F-44069E2019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2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562E3C-98DB-40E3-9F6E-898254A82E78}"/>
              </a:ext>
            </a:extLst>
          </p:cNvPr>
          <p:cNvSpPr txBox="1"/>
          <p:nvPr userDrawn="1"/>
        </p:nvSpPr>
        <p:spPr>
          <a:xfrm>
            <a:off x="698258" y="1108361"/>
            <a:ext cx="3078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Revision history</a:t>
            </a:r>
            <a:endParaRPr lang="ko-KR" altLang="en-US" sz="3200" b="0">
              <a:solidFill>
                <a:schemeClr val="bg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162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소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2FEF5A2-2C02-4A81-B115-7468501430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텍스트 개체 틀 3">
            <a:extLst>
              <a:ext uri="{FF2B5EF4-FFF2-40B4-BE49-F238E27FC236}">
                <a16:creationId xmlns:a16="http://schemas.microsoft.com/office/drawing/2014/main" id="{DF62478C-9708-4427-B99E-8CB24C2858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8258" y="1177992"/>
            <a:ext cx="5679393" cy="1507335"/>
          </a:xfrm>
        </p:spPr>
        <p:txBody>
          <a:bodyPr>
            <a:normAutofit/>
          </a:bodyPr>
          <a:lstStyle>
            <a:lvl1pPr marL="0" indent="0">
              <a:buNone/>
              <a:defRPr lang="ko-KR" altLang="en-US" sz="3200" b="1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/>
              <a:t>소제목을 입력하세요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32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25D678-738A-44DA-97BF-0868B9904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554113" y="6129462"/>
            <a:ext cx="501073" cy="365125"/>
          </a:xfrm>
        </p:spPr>
        <p:txBody>
          <a:bodyPr/>
          <a:lstStyle>
            <a:lvl1pPr>
              <a:defRPr sz="9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ECAD9F6-0C30-4601-A544-92C2374B95C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18F699-2600-4FCA-BF59-29412D629791}"/>
              </a:ext>
            </a:extLst>
          </p:cNvPr>
          <p:cNvSpPr/>
          <p:nvPr userDrawn="1"/>
        </p:nvSpPr>
        <p:spPr>
          <a:xfrm>
            <a:off x="569417" y="252604"/>
            <a:ext cx="11053166" cy="281055"/>
          </a:xfrm>
          <a:prstGeom prst="rect">
            <a:avLst/>
          </a:prstGeom>
          <a:gradFill>
            <a:gsLst>
              <a:gs pos="100000">
                <a:srgbClr val="468D3C"/>
              </a:gs>
              <a:gs pos="19000">
                <a:srgbClr val="123366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91DB66-5D78-46DB-8EE7-713AD4D26082}"/>
              </a:ext>
            </a:extLst>
          </p:cNvPr>
          <p:cNvSpPr txBox="1"/>
          <p:nvPr userDrawn="1"/>
        </p:nvSpPr>
        <p:spPr>
          <a:xfrm rot="16200000">
            <a:off x="11577664" y="6306351"/>
            <a:ext cx="4539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  <a:endParaRPr lang="ko-KR" altLang="en-US" sz="900" b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6D367113-9838-47F7-8D7C-68D54B5165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9417" y="252671"/>
            <a:ext cx="7567612" cy="280988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ko-KR" altLang="en-US"/>
              <a:t>페이지 제목을 입력하세요 </a:t>
            </a:r>
            <a:r>
              <a:rPr lang="en-US" altLang="ko-KR"/>
              <a:t>(</a:t>
            </a:r>
            <a:r>
              <a:rPr lang="ko-KR" altLang="en-US"/>
              <a:t>설비명 혹은 대분류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DB9F480E-EA44-4B67-A712-D21F22A5EE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9417" y="655782"/>
            <a:ext cx="7186116" cy="5016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페이지 제목을 입력하세요 </a:t>
            </a:r>
            <a:r>
              <a:rPr lang="en-US" altLang="ko-KR"/>
              <a:t>(</a:t>
            </a:r>
            <a:r>
              <a:rPr lang="ko-KR" altLang="en-US"/>
              <a:t>본 페이지 제목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4EC00F28-5993-40C0-9C06-8720CF4812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6867" y="1253722"/>
            <a:ext cx="9208654" cy="679192"/>
          </a:xfrm>
        </p:spPr>
        <p:txBody>
          <a:bodyPr anchor="t">
            <a:noAutofit/>
          </a:bodyPr>
          <a:lstStyle>
            <a:lvl1pPr>
              <a:lnSpc>
                <a:spcPts val="1100"/>
              </a:lnSpc>
              <a:defRPr sz="1300" b="1" u="sng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/>
              <a:t>본 페이지에서 말하고 싶은 핵심 내용</a:t>
            </a:r>
            <a:r>
              <a:rPr lang="en-US" altLang="ko-KR"/>
              <a:t>(page</a:t>
            </a:r>
            <a:r>
              <a:rPr lang="ko-KR" altLang="en-US"/>
              <a:t> </a:t>
            </a:r>
            <a:r>
              <a:rPr lang="en-US" altLang="ko-KR"/>
              <a:t>conclusion)</a:t>
            </a:r>
            <a:r>
              <a:rPr lang="ko-KR" altLang="en-US"/>
              <a:t> 을 입력하세요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36789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25D678-738A-44DA-97BF-0868B9904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554113" y="6129462"/>
            <a:ext cx="501073" cy="365125"/>
          </a:xfrm>
        </p:spPr>
        <p:txBody>
          <a:bodyPr/>
          <a:lstStyle>
            <a:lvl1pPr>
              <a:defRPr sz="9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ECAD9F6-0C30-4601-A544-92C2374B95C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18F699-2600-4FCA-BF59-29412D629791}"/>
              </a:ext>
            </a:extLst>
          </p:cNvPr>
          <p:cNvSpPr/>
          <p:nvPr userDrawn="1"/>
        </p:nvSpPr>
        <p:spPr>
          <a:xfrm>
            <a:off x="569417" y="252604"/>
            <a:ext cx="11053166" cy="281055"/>
          </a:xfrm>
          <a:prstGeom prst="rect">
            <a:avLst/>
          </a:prstGeom>
          <a:gradFill>
            <a:gsLst>
              <a:gs pos="100000">
                <a:srgbClr val="468D3C"/>
              </a:gs>
              <a:gs pos="19000">
                <a:srgbClr val="123366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91DB66-5D78-46DB-8EE7-713AD4D26082}"/>
              </a:ext>
            </a:extLst>
          </p:cNvPr>
          <p:cNvSpPr txBox="1"/>
          <p:nvPr userDrawn="1"/>
        </p:nvSpPr>
        <p:spPr>
          <a:xfrm rot="16200000">
            <a:off x="11577664" y="6306351"/>
            <a:ext cx="4539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  <a:endParaRPr lang="ko-KR" altLang="en-US" sz="900" b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6D367113-9838-47F7-8D7C-68D54B5165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9417" y="252671"/>
            <a:ext cx="7567612" cy="280988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ko-KR" altLang="en-US"/>
              <a:t>페이지 제목을 입력하세요 </a:t>
            </a:r>
            <a:r>
              <a:rPr lang="en-US" altLang="ko-KR"/>
              <a:t>(</a:t>
            </a:r>
            <a:r>
              <a:rPr lang="ko-KR" altLang="en-US"/>
              <a:t>설비명 혹은 대분류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DB9F480E-EA44-4B67-A712-D21F22A5EE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9417" y="655782"/>
            <a:ext cx="7186116" cy="5016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페이지 제목을 입력하세요 </a:t>
            </a:r>
            <a:r>
              <a:rPr lang="en-US" altLang="ko-KR"/>
              <a:t>(</a:t>
            </a:r>
            <a:r>
              <a:rPr lang="ko-KR" altLang="en-US"/>
              <a:t>본 페이지 제목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4EC00F28-5993-40C0-9C06-8720CF4812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6867" y="1253722"/>
            <a:ext cx="9208654" cy="679192"/>
          </a:xfrm>
        </p:spPr>
        <p:txBody>
          <a:bodyPr anchor="t">
            <a:noAutofit/>
          </a:bodyPr>
          <a:lstStyle>
            <a:lvl1pPr>
              <a:lnSpc>
                <a:spcPts val="1100"/>
              </a:lnSpc>
              <a:defRPr sz="1300" b="1" u="sng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/>
              <a:t>본 페이지에서 말하고 싶은 핵심 내용</a:t>
            </a:r>
            <a:r>
              <a:rPr lang="en-US" altLang="ko-KR"/>
              <a:t>(page</a:t>
            </a:r>
            <a:r>
              <a:rPr lang="ko-KR" altLang="en-US"/>
              <a:t> </a:t>
            </a:r>
            <a:r>
              <a:rPr lang="en-US" altLang="ko-KR"/>
              <a:t>conclusion)</a:t>
            </a:r>
            <a:r>
              <a:rPr lang="ko-KR" altLang="en-US"/>
              <a:t> 을 입력하세요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0DD869-F638-4AA6-BC5A-BB06B4243D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16240" y="655206"/>
            <a:ext cx="3605847" cy="501074"/>
          </a:xfrm>
          <a:solidFill>
            <a:schemeClr val="bg1">
              <a:lumMod val="95000"/>
            </a:schemeClr>
          </a:solidFill>
          <a:ln>
            <a:solidFill>
              <a:srgbClr val="44893E"/>
            </a:solidFill>
          </a:ln>
        </p:spPr>
        <p:txBody>
          <a:bodyPr lIns="0" tIns="0" rIns="0" bIns="0" anchor="ctr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8D3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/>
              <a:t>소제목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500223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5A5539-CDD0-4AE4-A8F4-BBF7DDC09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9C1BAAA-A811-45B8-BC51-D550A9C69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42547-BD32-479B-B296-5BB4FFC92C45}" type="datetime1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BF7F01-43F8-4DAC-9C76-4FC99F0FA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5746F0-06E1-4B74-AA55-8C0F9EA1A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AD9F6-0C30-4601-A544-92C2374B95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007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마무리">
    <p:bg>
      <p:bgPr>
        <a:gradFill>
          <a:gsLst>
            <a:gs pos="100000">
              <a:srgbClr val="468D3C"/>
            </a:gs>
            <a:gs pos="19000">
              <a:srgbClr val="123366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AE9CE09-F4EA-49A8-9537-B40BDB91E9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21BB33-2060-49B6-BB24-D4A11DFAF2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578" y="5867400"/>
            <a:ext cx="1420217" cy="5741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967E7A-903C-4F3E-8CD1-44353CA4AB8B}"/>
              </a:ext>
            </a:extLst>
          </p:cNvPr>
          <p:cNvSpPr txBox="1"/>
          <p:nvPr userDrawn="1"/>
        </p:nvSpPr>
        <p:spPr>
          <a:xfrm>
            <a:off x="4719886" y="2975938"/>
            <a:ext cx="2757486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ko-KR" altLang="en-US" sz="43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FDA988-111D-4FDF-AD92-723542E614C6}"/>
              </a:ext>
            </a:extLst>
          </p:cNvPr>
          <p:cNvSpPr/>
          <p:nvPr userDrawn="1"/>
        </p:nvSpPr>
        <p:spPr>
          <a:xfrm>
            <a:off x="486439" y="6296203"/>
            <a:ext cx="68900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r>
              <a:rPr lang="en-US" altLang="ko-KR" sz="1000" dirty="0" err="1">
                <a:solidFill>
                  <a:schemeClr val="bg1"/>
                </a:solidFill>
                <a:latin typeface="Arial" panose="020B0604020202020204" pitchFamily="34" charset="0"/>
                <a:ea typeface="하이비젼창조 OT Reguler" panose="02020603020101020101" pitchFamily="18" charset="-127"/>
                <a:cs typeface="Arial" panose="020B0604020202020204" pitchFamily="34" charset="0"/>
              </a:rPr>
              <a:t>HyVISION</a:t>
            </a:r>
            <a:r>
              <a:rPr lang="en-US" altLang="ko-KR" sz="1000" baseline="0" dirty="0">
                <a:solidFill>
                  <a:schemeClr val="bg1"/>
                </a:solidFill>
                <a:latin typeface="Arial" panose="020B0604020202020204" pitchFamily="34" charset="0"/>
                <a:ea typeface="하이비젼창조 OT Reguler" panose="02020603020101020101" pitchFamily="18" charset="-127"/>
                <a:cs typeface="Arial" panose="020B0604020202020204" pitchFamily="34" charset="0"/>
              </a:rPr>
              <a:t> SYSTEM |   W. www.hyvision.co.kr   T. +82-31-735-1573    F.+82-31-735-1574   E. hyvision@hyvision.co.kr</a:t>
            </a:r>
            <a:endParaRPr lang="en-US" altLang="ko-KR" sz="1000" dirty="0">
              <a:solidFill>
                <a:schemeClr val="bg1"/>
              </a:solidFill>
              <a:latin typeface="Arial" panose="020B0604020202020204" pitchFamily="34" charset="0"/>
              <a:ea typeface="하이비젼창조 OT Reguler" panose="0202060302010102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681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338D29E-C5DB-47F3-AF53-B6419D2E6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C744B1-7C00-47CC-B117-2119089A9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269CE3-0B4E-45BD-A2C3-E771BD1E97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44F5A-87C6-44A1-A182-049FD2445BAE}" type="datetime1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99B45C-F478-46F8-83C7-A42CC237B3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153283-8B39-447E-AEF8-5735468B3C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AD9F6-0C30-4601-A544-92C2374B95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19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8" r:id="rId4"/>
    <p:sldLayoutId id="2147483651" r:id="rId5"/>
    <p:sldLayoutId id="2147483657" r:id="rId6"/>
    <p:sldLayoutId id="2147483654" r:id="rId7"/>
    <p:sldLayoutId id="2147483655" r:id="rId8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DE7D5-8A46-4FB7-A6FF-5C85A4E1B6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 smtClean="0"/>
              <a:t>Crevis</a:t>
            </a:r>
            <a:r>
              <a:rPr lang="en-US" altLang="ko-KR" dirty="0" smtClean="0"/>
              <a:t> Camera </a:t>
            </a:r>
            <a:r>
              <a:rPr lang="ko-KR" altLang="en-US" dirty="0" err="1" smtClean="0"/>
              <a:t>실습과제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E6DB99-484B-42E9-BF6B-7CEDE1D5E3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Rev.0 / </a:t>
            </a:r>
            <a:r>
              <a:rPr lang="ko-KR" altLang="en-US" dirty="0" err="1" smtClean="0"/>
              <a:t>장한결</a:t>
            </a:r>
            <a:r>
              <a:rPr lang="ko-KR" altLang="en-US" dirty="0" smtClean="0"/>
              <a:t> </a:t>
            </a:r>
            <a:r>
              <a:rPr lang="en-US" altLang="ko-KR" dirty="0" smtClean="0"/>
              <a:t>/ 2020.08.18.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905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90EA2AA-44F3-4F77-A244-64C31AE84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554113" y="6253897"/>
            <a:ext cx="501073" cy="365125"/>
          </a:xfrm>
        </p:spPr>
        <p:txBody>
          <a:bodyPr/>
          <a:lstStyle/>
          <a:p>
            <a:fld id="{DECAD9F6-0C30-4601-A544-92C2374B95C6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E1CEAB-AC53-46D7-93BC-70480BB871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프로그램 흐름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재생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920A1C-AB87-4E25-B863-474A6170B9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9417" y="655782"/>
            <a:ext cx="5112924" cy="501650"/>
          </a:xfrm>
        </p:spPr>
        <p:txBody>
          <a:bodyPr/>
          <a:lstStyle/>
          <a:p>
            <a:r>
              <a:rPr lang="ko-KR" altLang="en-US" dirty="0" smtClean="0"/>
              <a:t>각 기능버튼</a:t>
            </a:r>
            <a:endParaRPr lang="ko-KR" altLang="en-US" dirty="0"/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A20B7D28-3676-4757-85CA-A7170D3343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6867" y="1253722"/>
            <a:ext cx="9208654" cy="679192"/>
          </a:xfrm>
        </p:spPr>
        <p:txBody>
          <a:bodyPr/>
          <a:lstStyle/>
          <a:p>
            <a:r>
              <a:rPr lang="en-US" altLang="ko-KR" dirty="0" smtClean="0"/>
              <a:t>Open</a:t>
            </a:r>
            <a:r>
              <a:rPr lang="ko-KR" altLang="en-US" dirty="0" smtClean="0"/>
              <a:t>후 각 기능 버튼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</a:t>
            </a:r>
            <a:r>
              <a:rPr lang="en-US" altLang="ko-KR" smtClean="0"/>
              <a:t>Sequence </a:t>
            </a:r>
          </a:p>
          <a:p>
            <a:r>
              <a:rPr lang="en-US" altLang="ko-KR" smtClean="0"/>
              <a:t>BOOL </a:t>
            </a:r>
            <a:r>
              <a:rPr lang="en-US" altLang="ko-KR" dirty="0" smtClean="0"/>
              <a:t>flag</a:t>
            </a:r>
            <a:r>
              <a:rPr lang="ko-KR" altLang="en-US" dirty="0" smtClean="0"/>
              <a:t>만 세팅</a:t>
            </a:r>
            <a:r>
              <a:rPr lang="en-US" altLang="ko-KR" dirty="0" smtClean="0"/>
              <a:t>… </a:t>
            </a:r>
            <a:r>
              <a:rPr lang="ko-KR" altLang="en-US" dirty="0" smtClean="0"/>
              <a:t>실제 동작은 </a:t>
            </a:r>
            <a:r>
              <a:rPr lang="en-US" altLang="ko-KR" dirty="0" smtClean="0"/>
              <a:t>Open</a:t>
            </a:r>
            <a:r>
              <a:rPr lang="ko-KR" altLang="en-US" dirty="0" smtClean="0"/>
              <a:t>시 이미 진행</a:t>
            </a:r>
            <a:endParaRPr lang="en-US" altLang="ko-KR" dirty="0" smtClean="0"/>
          </a:p>
          <a:p>
            <a:r>
              <a:rPr lang="ko-KR" altLang="en-US" dirty="0" smtClean="0"/>
              <a:t>관련내용 다음 슬라이드에 서술</a:t>
            </a:r>
            <a:endParaRPr lang="en-US" altLang="ko-KR" dirty="0" smtClean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9E9D17-2D37-4EF4-AAE7-88039E01E48E}"/>
              </a:ext>
            </a:extLst>
          </p:cNvPr>
          <p:cNvSpPr/>
          <p:nvPr/>
        </p:nvSpPr>
        <p:spPr>
          <a:xfrm>
            <a:off x="6305579" y="2156669"/>
            <a:ext cx="4490915" cy="44015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/>
          <a:lstStyle/>
          <a:p>
            <a:pPr marL="171450" indent="-1714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Start / Stop</a:t>
            </a:r>
            <a:r>
              <a:rPr lang="ko-KR" altLang="en-US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버튼</a:t>
            </a:r>
            <a:endParaRPr lang="en-US" altLang="ko-KR" sz="1100" b="1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각 영상 재생의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BOOL flag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만 세팅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필요시 각 영상에 필요한 제원 획득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/>
            </a:r>
            <a:b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</a:b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171450" indent="-171450" latinLnBrk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BOOL Flag</a:t>
            </a:r>
            <a:endParaRPr lang="ko-KR" altLang="en-US" sz="1100" b="1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스레드에서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BOOL flag 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체크 후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/>
            </a:r>
            <a:b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</a:b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TRUE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인 디스플레이 영상 재생하는 방식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 </a:t>
            </a:r>
            <a:b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</a:br>
            <a:endParaRPr lang="en-US" altLang="ko-KR" sz="900" kern="0" dirty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67" y="3762283"/>
            <a:ext cx="5578712" cy="2036445"/>
          </a:xfrm>
          <a:prstGeom prst="rect">
            <a:avLst/>
          </a:prstGeom>
        </p:spPr>
      </p:pic>
      <p:sp>
        <p:nvSpPr>
          <p:cNvPr id="15" name="아래쪽 화살표 14"/>
          <p:cNvSpPr/>
          <p:nvPr/>
        </p:nvSpPr>
        <p:spPr>
          <a:xfrm>
            <a:off x="3273907" y="3146274"/>
            <a:ext cx="484632" cy="565662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478951" y="2139273"/>
            <a:ext cx="2074545" cy="956655"/>
            <a:chOff x="1819275" y="2174649"/>
            <a:chExt cx="2074545" cy="95665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19275" y="2174649"/>
              <a:ext cx="2074545" cy="956655"/>
            </a:xfrm>
            <a:prstGeom prst="rect">
              <a:avLst/>
            </a:prstGeom>
          </p:spPr>
        </p:pic>
        <p:sp>
          <p:nvSpPr>
            <p:cNvPr id="17" name="타원 16"/>
            <p:cNvSpPr/>
            <p:nvPr/>
          </p:nvSpPr>
          <p:spPr>
            <a:xfrm>
              <a:off x="2964180" y="2174649"/>
              <a:ext cx="861060" cy="59141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167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90EA2AA-44F3-4F77-A244-64C31AE84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554113" y="6253897"/>
            <a:ext cx="501073" cy="365125"/>
          </a:xfrm>
        </p:spPr>
        <p:txBody>
          <a:bodyPr/>
          <a:lstStyle/>
          <a:p>
            <a:fld id="{DECAD9F6-0C30-4601-A544-92C2374B95C6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E1CEAB-AC53-46D7-93BC-70480BB871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프로그램 흐름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재생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920A1C-AB87-4E25-B863-474A6170B9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9417" y="655782"/>
            <a:ext cx="5112924" cy="501650"/>
          </a:xfrm>
        </p:spPr>
        <p:txBody>
          <a:bodyPr/>
          <a:lstStyle/>
          <a:p>
            <a:r>
              <a:rPr lang="ko-KR" altLang="en-US" dirty="0" smtClean="0"/>
              <a:t>영상 재생 </a:t>
            </a:r>
            <a:r>
              <a:rPr lang="en-US" altLang="ko-KR" dirty="0" smtClean="0"/>
              <a:t>part – </a:t>
            </a:r>
            <a:r>
              <a:rPr lang="ko-KR" altLang="en-US" dirty="0" smtClean="0"/>
              <a:t>스레드 호출</a:t>
            </a:r>
            <a:endParaRPr lang="ko-KR" altLang="en-US" dirty="0"/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A20B7D28-3676-4757-85CA-A7170D3343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6867" y="1253722"/>
            <a:ext cx="9208654" cy="679192"/>
          </a:xfrm>
        </p:spPr>
        <p:txBody>
          <a:bodyPr/>
          <a:lstStyle/>
          <a:p>
            <a:r>
              <a:rPr lang="ko-KR" altLang="en-US" dirty="0" smtClean="0"/>
              <a:t>스레드 영역 </a:t>
            </a:r>
            <a:r>
              <a:rPr lang="ko-KR" altLang="en-US" dirty="0" err="1" smtClean="0"/>
              <a:t>세부서술</a:t>
            </a:r>
            <a:endParaRPr lang="en-US" altLang="ko-KR" dirty="0" smtClean="0"/>
          </a:p>
          <a:p>
            <a:r>
              <a:rPr lang="ko-KR" altLang="en-US" dirty="0" smtClean="0"/>
              <a:t>영상 </a:t>
            </a:r>
            <a:r>
              <a:rPr lang="ko-KR" altLang="en-US" dirty="0" err="1" smtClean="0"/>
              <a:t>재생시</a:t>
            </a:r>
            <a:r>
              <a:rPr lang="ko-KR" altLang="en-US" dirty="0" smtClean="0"/>
              <a:t> 실제 작동하는 부분</a:t>
            </a:r>
            <a:endParaRPr lang="en-US" altLang="ko-KR" dirty="0" smtClean="0"/>
          </a:p>
          <a:p>
            <a:r>
              <a:rPr lang="en-US" altLang="ko-KR" dirty="0" err="1" smtClean="0"/>
              <a:t>OnPaint</a:t>
            </a:r>
            <a:r>
              <a:rPr lang="ko-KR" altLang="en-US" dirty="0" smtClean="0"/>
              <a:t>영역 다음 슬라이드 서술</a:t>
            </a:r>
            <a:endParaRPr lang="en-US" altLang="ko-KR" dirty="0" smtClean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9E9D17-2D37-4EF4-AAE7-88039E01E48E}"/>
              </a:ext>
            </a:extLst>
          </p:cNvPr>
          <p:cNvSpPr/>
          <p:nvPr/>
        </p:nvSpPr>
        <p:spPr>
          <a:xfrm>
            <a:off x="6379251" y="2095709"/>
            <a:ext cx="4490915" cy="44015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/>
          <a:lstStyle/>
          <a:p>
            <a:pPr marL="171450" indent="-1714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이미지 획득</a:t>
            </a:r>
            <a:endParaRPr lang="en-US" altLang="ko-KR" sz="1100" b="1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Open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시 이미지 획득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(</a:t>
            </a:r>
            <a:r>
              <a:rPr lang="en-US" altLang="ko-KR" sz="900" kern="0" dirty="0" err="1" smtClean="0">
                <a:latin typeface="Arial" pitchFamily="34" charset="0"/>
                <a:ea typeface="맑은 고딕"/>
                <a:cs typeface="Arial" pitchFamily="34" charset="0"/>
              </a:rPr>
              <a:t>GrabImage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)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도</a:t>
            </a:r>
            <a:r>
              <a:rPr lang="en-US" altLang="ko-KR" sz="900" kern="0" dirty="0">
                <a:latin typeface="Arial" pitchFamily="34" charset="0"/>
                <a:ea typeface="맑은 고딕"/>
                <a:cs typeface="Arial" pitchFamily="34" charset="0"/>
              </a:rPr>
              <a:t> 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동시 실행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카메라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Close 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혹은 프로그램 </a:t>
            </a:r>
            <a:r>
              <a:rPr lang="ko-KR" altLang="en-US" sz="900" kern="0" dirty="0" err="1" smtClean="0">
                <a:latin typeface="Arial" pitchFamily="34" charset="0"/>
                <a:ea typeface="맑은 고딕"/>
                <a:cs typeface="Arial" pitchFamily="34" charset="0"/>
              </a:rPr>
              <a:t>종료시까지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Grab</a:t>
            </a: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171450" indent="-171450" latinLnBrk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디스플레이 영역 </a:t>
            </a:r>
            <a:r>
              <a:rPr lang="ko-KR" altLang="en-US" sz="1100" b="1" kern="0" dirty="0" err="1" smtClean="0">
                <a:latin typeface="Arial" pitchFamily="34" charset="0"/>
                <a:ea typeface="맑은 고딕"/>
                <a:cs typeface="Arial" pitchFamily="34" charset="0"/>
              </a:rPr>
              <a:t>화면재생</a:t>
            </a:r>
            <a:endParaRPr lang="ko-KR" altLang="en-US" sz="1100" b="1" kern="0" dirty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설정된 디스플레이 개수만큼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BOOL flag 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체크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/>
            </a:r>
            <a:b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</a:b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BOOL flag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명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: </a:t>
            </a:r>
            <a:r>
              <a:rPr lang="en-US" altLang="ko-KR" sz="900" kern="0" dirty="0" err="1" smtClean="0">
                <a:latin typeface="Arial" pitchFamily="34" charset="0"/>
                <a:ea typeface="맑은 고딕"/>
                <a:cs typeface="Arial" pitchFamily="34" charset="0"/>
              </a:rPr>
              <a:t>IsPlay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[TOTAL_VID]</a:t>
            </a: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현재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3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개 디스플레이 존재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BOOL flag TRUE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인 디스플레이에</a:t>
            </a:r>
            <a:r>
              <a:rPr lang="en-US" altLang="ko-KR" sz="900" kern="0" dirty="0">
                <a:latin typeface="Arial" pitchFamily="34" charset="0"/>
                <a:ea typeface="맑은 고딕"/>
                <a:cs typeface="Arial" pitchFamily="34" charset="0"/>
              </a:rPr>
              <a:t> 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화면 재생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/>
            </a:r>
            <a:b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</a:b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(</a:t>
            </a:r>
            <a:r>
              <a:rPr lang="en-US" altLang="ko-KR" sz="900" kern="0" dirty="0" err="1" smtClean="0">
                <a:latin typeface="Arial" pitchFamily="34" charset="0"/>
                <a:ea typeface="맑은 고딕"/>
                <a:cs typeface="Arial" pitchFamily="34" charset="0"/>
              </a:rPr>
              <a:t>OnPaint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영역 호출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)</a:t>
            </a: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Normal / ROI / </a:t>
            </a:r>
            <a:r>
              <a:rPr lang="en-US" altLang="ko-KR" sz="900" kern="0" dirty="0" err="1" smtClean="0">
                <a:latin typeface="Arial" pitchFamily="34" charset="0"/>
                <a:ea typeface="맑은 고딕"/>
                <a:cs typeface="Arial" pitchFamily="34" charset="0"/>
              </a:rPr>
              <a:t>Thresholding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 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디스플레이 존재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/>
            </a:r>
            <a:b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</a:br>
            <a:endParaRPr lang="en-US" altLang="ko-KR" sz="900" kern="0" dirty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3639713" y="3689955"/>
            <a:ext cx="673674" cy="484632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495" y="3453943"/>
            <a:ext cx="2074545" cy="956655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1293495" y="3870959"/>
            <a:ext cx="802005" cy="4419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060" y="1932914"/>
            <a:ext cx="1405214" cy="459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89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970" y="1877495"/>
            <a:ext cx="3945627" cy="434086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90EA2AA-44F3-4F77-A244-64C31AE84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758901" y="6253897"/>
            <a:ext cx="501073" cy="365125"/>
          </a:xfrm>
        </p:spPr>
        <p:txBody>
          <a:bodyPr/>
          <a:lstStyle/>
          <a:p>
            <a:fld id="{DECAD9F6-0C30-4601-A544-92C2374B95C6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E1CEAB-AC53-46D7-93BC-70480BB871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프로그램 흐름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재생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920A1C-AB87-4E25-B863-474A6170B9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9417" y="655782"/>
            <a:ext cx="5112924" cy="501650"/>
          </a:xfrm>
        </p:spPr>
        <p:txBody>
          <a:bodyPr/>
          <a:lstStyle/>
          <a:p>
            <a:r>
              <a:rPr lang="ko-KR" altLang="en-US" dirty="0" smtClean="0"/>
              <a:t>영상 재생 </a:t>
            </a:r>
            <a:r>
              <a:rPr lang="en-US" altLang="ko-KR" dirty="0" smtClean="0"/>
              <a:t>part – </a:t>
            </a:r>
            <a:r>
              <a:rPr lang="en-US" altLang="ko-KR" dirty="0" err="1" smtClean="0"/>
              <a:t>OnPaint</a:t>
            </a:r>
            <a:r>
              <a:rPr lang="ko-KR" altLang="en-US" dirty="0" smtClean="0"/>
              <a:t>영역</a:t>
            </a:r>
            <a:endParaRPr lang="ko-KR" altLang="en-US" dirty="0"/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A20B7D28-3676-4757-85CA-A7170D3343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6867" y="1253722"/>
            <a:ext cx="9208654" cy="679192"/>
          </a:xfrm>
        </p:spPr>
        <p:txBody>
          <a:bodyPr/>
          <a:lstStyle/>
          <a:p>
            <a:r>
              <a:rPr lang="ko-KR" altLang="en-US" dirty="0" smtClean="0"/>
              <a:t>디스플레이에 영상을 </a:t>
            </a:r>
            <a:r>
              <a:rPr lang="en-US" altLang="ko-KR" dirty="0" smtClean="0"/>
              <a:t>Draw</a:t>
            </a:r>
            <a:r>
              <a:rPr lang="ko-KR" altLang="en-US" dirty="0" smtClean="0"/>
              <a:t>하는 부분</a:t>
            </a:r>
            <a:endParaRPr lang="en-US" altLang="ko-KR" dirty="0" smtClean="0"/>
          </a:p>
        </p:txBody>
      </p:sp>
      <p:sp>
        <p:nvSpPr>
          <p:cNvPr id="7" name="오른쪽 화살표 6"/>
          <p:cNvSpPr/>
          <p:nvPr/>
        </p:nvSpPr>
        <p:spPr>
          <a:xfrm>
            <a:off x="2585653" y="3680972"/>
            <a:ext cx="673674" cy="484632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104375" y="2991726"/>
            <a:ext cx="1384825" cy="1863123"/>
            <a:chOff x="1203960" y="2841658"/>
            <a:chExt cx="1752600" cy="218122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3960" y="2841658"/>
              <a:ext cx="1752600" cy="2181225"/>
            </a:xfrm>
            <a:prstGeom prst="rect">
              <a:avLst/>
            </a:prstGeom>
          </p:spPr>
        </p:pic>
        <p:sp>
          <p:nvSpPr>
            <p:cNvPr id="6" name="타원 5"/>
            <p:cNvSpPr/>
            <p:nvPr/>
          </p:nvSpPr>
          <p:spPr>
            <a:xfrm>
              <a:off x="1303020" y="3451860"/>
              <a:ext cx="1554480" cy="104394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9E9D17-2D37-4EF4-AAE7-88039E01E48E}"/>
              </a:ext>
            </a:extLst>
          </p:cNvPr>
          <p:cNvSpPr/>
          <p:nvPr/>
        </p:nvSpPr>
        <p:spPr>
          <a:xfrm>
            <a:off x="7018597" y="2055357"/>
            <a:ext cx="4490915" cy="44015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/>
          <a:lstStyle/>
          <a:p>
            <a:pPr marL="171450" indent="-1714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Flag</a:t>
            </a:r>
            <a:r>
              <a:rPr lang="ko-KR" altLang="en-US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별 동작 상이</a:t>
            </a:r>
            <a:endParaRPr lang="en-US" altLang="ko-KR" sz="1100" b="1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ko-KR" sz="900" kern="0" dirty="0" err="1" smtClean="0">
                <a:latin typeface="Arial" pitchFamily="34" charset="0"/>
                <a:ea typeface="맑은 고딕"/>
                <a:cs typeface="Arial" pitchFamily="34" charset="0"/>
              </a:rPr>
              <a:t>OnPaint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에서 </a:t>
            </a:r>
            <a:r>
              <a:rPr lang="en-US" altLang="ko-KR" sz="900" kern="0" dirty="0" err="1" smtClean="0">
                <a:latin typeface="Arial" pitchFamily="34" charset="0"/>
                <a:ea typeface="맑은 고딕"/>
                <a:cs typeface="Arial" pitchFamily="34" charset="0"/>
              </a:rPr>
              <a:t>Drawimage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 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호출 시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재생하려는 영상 매개변수로 전달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171450" indent="-171450" latinLnBrk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일반 영상</a:t>
            </a: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일반 </a:t>
            </a:r>
            <a:r>
              <a:rPr lang="ko-KR" altLang="en-US" sz="900" kern="0" dirty="0" err="1" smtClean="0">
                <a:latin typeface="Arial" pitchFamily="34" charset="0"/>
                <a:ea typeface="맑은 고딕"/>
                <a:cs typeface="Arial" pitchFamily="34" charset="0"/>
              </a:rPr>
              <a:t>흑백영상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 </a:t>
            </a:r>
            <a:r>
              <a:rPr lang="ko-KR" altLang="en-US" sz="900" kern="0" dirty="0" err="1" smtClean="0">
                <a:latin typeface="Arial" pitchFamily="34" charset="0"/>
                <a:ea typeface="맑은 고딕"/>
                <a:cs typeface="Arial" pitchFamily="34" charset="0"/>
              </a:rPr>
              <a:t>재생부분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ROI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영상 </a:t>
            </a:r>
            <a:r>
              <a:rPr lang="ko-KR" altLang="en-US" sz="900" kern="0" dirty="0" err="1" smtClean="0">
                <a:latin typeface="Arial" pitchFamily="34" charset="0"/>
                <a:ea typeface="맑은 고딕"/>
                <a:cs typeface="Arial" pitchFamily="34" charset="0"/>
              </a:rPr>
              <a:t>재생시에만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ROI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영상 지정 영역에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/>
            </a:r>
            <a:b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</a:b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사각형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Draw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후 재생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Double Buffering 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이슈 해결 위해 영상 저장된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Bitmap* 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접근해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Draw</a:t>
            </a:r>
            <a:endParaRPr lang="en-US" altLang="ko-KR" sz="900" kern="0" dirty="0">
              <a:latin typeface="Arial" pitchFamily="34" charset="0"/>
              <a:ea typeface="맑은 고딕"/>
              <a:cs typeface="Arial" pitchFamily="34" charset="0"/>
            </a:endParaRPr>
          </a:p>
          <a:p>
            <a:pPr marL="171450" indent="-171450" latinLnBrk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이진화 영상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일반 영상과 유사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색상표 변경 통해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Threshold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값 기준으로 색상표 변경으로 이진화 시연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전역 고정 이진화</a:t>
            </a:r>
            <a:endParaRPr lang="en-US" altLang="ko-KR" sz="11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171450" indent="-171450" latinLnBrk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ROI</a:t>
            </a:r>
            <a:r>
              <a:rPr lang="ko-KR" altLang="en-US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영상</a:t>
            </a: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ROI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영상 </a:t>
            </a:r>
            <a:r>
              <a:rPr lang="ko-KR" altLang="en-US" sz="900" kern="0" dirty="0" err="1" smtClean="0">
                <a:latin typeface="Arial" pitchFamily="34" charset="0"/>
                <a:ea typeface="맑은 고딕"/>
                <a:cs typeface="Arial" pitchFamily="34" charset="0"/>
              </a:rPr>
              <a:t>재생버튼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 </a:t>
            </a:r>
            <a:r>
              <a:rPr lang="ko-KR" altLang="en-US" sz="900" kern="0" dirty="0" err="1" smtClean="0">
                <a:latin typeface="Arial" pitchFamily="34" charset="0"/>
                <a:ea typeface="맑은 고딕"/>
                <a:cs typeface="Arial" pitchFamily="34" charset="0"/>
              </a:rPr>
              <a:t>클릭시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ROI </a:t>
            </a:r>
            <a:r>
              <a:rPr lang="ko-KR" altLang="en-US" sz="900" kern="0" dirty="0" err="1" smtClean="0">
                <a:latin typeface="Arial" pitchFamily="34" charset="0"/>
                <a:ea typeface="맑은 고딕"/>
                <a:cs typeface="Arial" pitchFamily="34" charset="0"/>
              </a:rPr>
              <a:t>제원값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 획득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X, Y, Height, Width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값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해당 영역만 재생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92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7D6E5D9-1742-4F1B-BD49-57E23026D8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프로그램 흐름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종료시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4086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90EA2AA-44F3-4F77-A244-64C31AE84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554113" y="6253897"/>
            <a:ext cx="501073" cy="365125"/>
          </a:xfrm>
        </p:spPr>
        <p:txBody>
          <a:bodyPr/>
          <a:lstStyle/>
          <a:p>
            <a:fld id="{DECAD9F6-0C30-4601-A544-92C2374B95C6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E1CEAB-AC53-46D7-93BC-70480BB871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프로그램 흐름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종료시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920A1C-AB87-4E25-B863-474A6170B9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9417" y="655782"/>
            <a:ext cx="5112924" cy="501650"/>
          </a:xfrm>
        </p:spPr>
        <p:txBody>
          <a:bodyPr/>
          <a:lstStyle/>
          <a:p>
            <a:r>
              <a:rPr lang="ko-KR" altLang="en-US" dirty="0" smtClean="0"/>
              <a:t>각 기능버튼</a:t>
            </a:r>
            <a:endParaRPr lang="ko-KR" altLang="en-US" dirty="0"/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A20B7D28-3676-4757-85CA-A7170D3343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6867" y="1253722"/>
            <a:ext cx="9208654" cy="679192"/>
          </a:xfrm>
        </p:spPr>
        <p:txBody>
          <a:bodyPr/>
          <a:lstStyle/>
          <a:p>
            <a:r>
              <a:rPr lang="en-US" altLang="ko-KR" dirty="0" smtClean="0"/>
              <a:t>Close </a:t>
            </a:r>
            <a:r>
              <a:rPr lang="ko-KR" altLang="en-US" dirty="0" smtClean="0"/>
              <a:t>버튼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동작</a:t>
            </a:r>
            <a:endParaRPr lang="en-US" altLang="ko-KR" dirty="0" smtClean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9E9D17-2D37-4EF4-AAE7-88039E01E48E}"/>
              </a:ext>
            </a:extLst>
          </p:cNvPr>
          <p:cNvSpPr/>
          <p:nvPr/>
        </p:nvSpPr>
        <p:spPr>
          <a:xfrm>
            <a:off x="6305579" y="2156669"/>
            <a:ext cx="4490915" cy="44015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/>
          <a:lstStyle/>
          <a:p>
            <a:pPr marL="171450" indent="-1714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스레드 종료</a:t>
            </a:r>
            <a:endParaRPr lang="en-US" altLang="ko-KR" sz="1100" b="1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스레드는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1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개만 </a:t>
            </a:r>
            <a:r>
              <a:rPr lang="ko-KR" altLang="en-US" sz="900" kern="0" dirty="0" err="1" smtClean="0">
                <a:latin typeface="Arial" pitchFamily="34" charset="0"/>
                <a:ea typeface="맑은 고딕"/>
                <a:cs typeface="Arial" pitchFamily="34" charset="0"/>
              </a:rPr>
              <a:t>사용중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/>
            </a:r>
            <a:b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</a:b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171450" indent="-171450" latinLnBrk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BOOL Flag</a:t>
            </a:r>
            <a:endParaRPr lang="ko-KR" altLang="en-US" sz="1100" b="1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디스플레이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BOOL Flag 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해제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/>
            </a:r>
            <a:b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</a:b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171450" indent="-171450" latinLnBrk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Acquisition Stop &amp; </a:t>
            </a:r>
            <a:r>
              <a:rPr lang="en-US" altLang="ko-KR" sz="1100" b="1" kern="0" dirty="0" err="1" smtClean="0">
                <a:latin typeface="Arial" pitchFamily="34" charset="0"/>
                <a:ea typeface="맑은 고딕"/>
                <a:cs typeface="Arial" pitchFamily="34" charset="0"/>
              </a:rPr>
              <a:t>Clsoe</a:t>
            </a:r>
            <a:endParaRPr lang="ko-KR" altLang="en-US" sz="1100" b="1" kern="0" dirty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카메라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Acquisition Stop</a:t>
            </a: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Close Device</a:t>
            </a:r>
            <a:endParaRPr lang="en-US" altLang="ko-KR" sz="900" kern="0" dirty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lvl="1" latinLnBrk="0">
              <a:lnSpc>
                <a:spcPct val="150000"/>
              </a:lnSpc>
              <a:defRPr/>
            </a:pPr>
            <a:endParaRPr lang="en-US" altLang="ko-KR" sz="900" kern="0" dirty="0">
              <a:latin typeface="Arial" pitchFamily="34" charset="0"/>
              <a:ea typeface="맑은 고딕"/>
              <a:cs typeface="Arial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838984" y="3021428"/>
            <a:ext cx="1985853" cy="1481992"/>
            <a:chOff x="985837" y="2968088"/>
            <a:chExt cx="2143443" cy="160231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5837" y="2968088"/>
              <a:ext cx="2143443" cy="1602312"/>
            </a:xfrm>
            <a:prstGeom prst="rect">
              <a:avLst/>
            </a:prstGeom>
          </p:spPr>
        </p:pic>
        <p:sp>
          <p:nvSpPr>
            <p:cNvPr id="7" name="타원 6"/>
            <p:cNvSpPr/>
            <p:nvPr/>
          </p:nvSpPr>
          <p:spPr>
            <a:xfrm>
              <a:off x="1554480" y="3383280"/>
              <a:ext cx="1168400" cy="68072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오른쪽 화살표 15"/>
          <p:cNvSpPr/>
          <p:nvPr/>
        </p:nvSpPr>
        <p:spPr>
          <a:xfrm>
            <a:off x="2879728" y="3689955"/>
            <a:ext cx="673674" cy="484632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461" y="1877495"/>
            <a:ext cx="1440059" cy="449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22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7D6E5D9-1742-4F1B-BD49-57E23026D8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 smtClean="0"/>
              <a:t>결과물 시연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8473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304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268B5E7-BF75-4191-92F9-3A9C935244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24589"/>
              </p:ext>
            </p:extLst>
          </p:nvPr>
        </p:nvGraphicFramePr>
        <p:xfrm>
          <a:off x="810958" y="2501900"/>
          <a:ext cx="8280001" cy="361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88430">
                  <a:extLst>
                    <a:ext uri="{9D8B030D-6E8A-4147-A177-3AD203B41FA5}">
                      <a16:colId xmlns:a16="http://schemas.microsoft.com/office/drawing/2014/main" val="4215732675"/>
                    </a:ext>
                  </a:extLst>
                </a:gridCol>
                <a:gridCol w="1576874">
                  <a:extLst>
                    <a:ext uri="{9D8B030D-6E8A-4147-A177-3AD203B41FA5}">
                      <a16:colId xmlns:a16="http://schemas.microsoft.com/office/drawing/2014/main" val="941414838"/>
                    </a:ext>
                  </a:extLst>
                </a:gridCol>
                <a:gridCol w="1688840">
                  <a:extLst>
                    <a:ext uri="{9D8B030D-6E8A-4147-A177-3AD203B41FA5}">
                      <a16:colId xmlns:a16="http://schemas.microsoft.com/office/drawing/2014/main" val="1000515565"/>
                    </a:ext>
                  </a:extLst>
                </a:gridCol>
                <a:gridCol w="3725857">
                  <a:extLst>
                    <a:ext uri="{9D8B030D-6E8A-4147-A177-3AD203B41FA5}">
                      <a16:colId xmlns:a16="http://schemas.microsoft.com/office/drawing/2014/main" val="4155615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Rev No.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  <a:endParaRPr lang="ko-KR" altLang="en-US" sz="1200" b="1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Performed by</a:t>
                      </a:r>
                      <a:endParaRPr lang="ko-KR" altLang="en-US" sz="1200" b="1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lang="ko-KR" altLang="en-US" sz="1200" b="1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81673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Rev0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2020.08.18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장한결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First rev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384429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8145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60789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549203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559325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51606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41745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527833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745209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7615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820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11254A-C58A-4865-B508-C140E1D4E0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구성</a:t>
            </a:r>
            <a:endParaRPr lang="en-US" altLang="ko-KR" dirty="0"/>
          </a:p>
          <a:p>
            <a:pPr lvl="1"/>
            <a:r>
              <a:rPr lang="ko-KR" altLang="en-US" dirty="0" smtClean="0"/>
              <a:t>메인 화면</a:t>
            </a:r>
            <a:endParaRPr lang="en-US" altLang="ko-KR" dirty="0" smtClean="0"/>
          </a:p>
          <a:p>
            <a:pPr lvl="0"/>
            <a:r>
              <a:rPr lang="ko-KR" altLang="en-US" dirty="0" smtClean="0">
                <a:solidFill>
                  <a:prstClr val="white"/>
                </a:solidFill>
              </a:rPr>
              <a:t>프로그램 </a:t>
            </a:r>
            <a:r>
              <a:rPr lang="ko-KR" altLang="en-US" dirty="0">
                <a:solidFill>
                  <a:prstClr val="white"/>
                </a:solidFill>
              </a:rPr>
              <a:t>흐름 </a:t>
            </a:r>
            <a:r>
              <a:rPr lang="en-US" altLang="ko-KR" dirty="0">
                <a:solidFill>
                  <a:prstClr val="white"/>
                </a:solidFill>
              </a:rPr>
              <a:t>– Initiation</a:t>
            </a:r>
          </a:p>
          <a:p>
            <a:pPr lvl="1"/>
            <a:r>
              <a:rPr lang="ko-KR" altLang="en-US" dirty="0" smtClean="0">
                <a:solidFill>
                  <a:prstClr val="white"/>
                </a:solidFill>
              </a:rPr>
              <a:t>프로그램 실행 시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lvl="1"/>
            <a:r>
              <a:rPr lang="en-US" altLang="ko-KR" dirty="0" smtClean="0">
                <a:solidFill>
                  <a:prstClr val="white"/>
                </a:solidFill>
              </a:rPr>
              <a:t>Open</a:t>
            </a:r>
            <a:r>
              <a:rPr lang="ko-KR" altLang="en-US" dirty="0" smtClean="0">
                <a:solidFill>
                  <a:prstClr val="white"/>
                </a:solidFill>
              </a:rPr>
              <a:t>버튼 클릭 시</a:t>
            </a:r>
            <a:endParaRPr lang="en-US" altLang="ko-KR" dirty="0">
              <a:solidFill>
                <a:prstClr val="white"/>
              </a:solidFill>
            </a:endParaRPr>
          </a:p>
          <a:p>
            <a:pPr lvl="0"/>
            <a:r>
              <a:rPr lang="ko-KR" altLang="en-US" dirty="0" smtClean="0">
                <a:solidFill>
                  <a:prstClr val="white"/>
                </a:solidFill>
              </a:rPr>
              <a:t>프로그램 </a:t>
            </a:r>
            <a:r>
              <a:rPr lang="ko-KR" altLang="en-US" dirty="0">
                <a:solidFill>
                  <a:prstClr val="white"/>
                </a:solidFill>
              </a:rPr>
              <a:t>흐름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재생</a:t>
            </a:r>
            <a:endParaRPr lang="en-US" altLang="ko-KR" dirty="0">
              <a:solidFill>
                <a:prstClr val="white"/>
              </a:solidFill>
            </a:endParaRPr>
          </a:p>
          <a:p>
            <a:pPr lvl="1"/>
            <a:r>
              <a:rPr lang="ko-KR" altLang="en-US" dirty="0" smtClean="0">
                <a:solidFill>
                  <a:prstClr val="white"/>
                </a:solidFill>
              </a:rPr>
              <a:t>각 기능버튼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lvl="1"/>
            <a:r>
              <a:rPr lang="ko-KR" altLang="en-US" dirty="0" smtClean="0">
                <a:solidFill>
                  <a:prstClr val="white"/>
                </a:solidFill>
              </a:rPr>
              <a:t>영상 재생 </a:t>
            </a:r>
            <a:r>
              <a:rPr lang="en-US" altLang="ko-KR" dirty="0" smtClean="0">
                <a:solidFill>
                  <a:prstClr val="white"/>
                </a:solidFill>
              </a:rPr>
              <a:t>part – </a:t>
            </a:r>
            <a:r>
              <a:rPr lang="ko-KR" altLang="en-US" dirty="0" smtClean="0">
                <a:solidFill>
                  <a:prstClr val="white"/>
                </a:solidFill>
              </a:rPr>
              <a:t>스레드 영역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lvl="1"/>
            <a:r>
              <a:rPr lang="ko-KR" altLang="en-US" dirty="0" smtClean="0">
                <a:solidFill>
                  <a:prstClr val="white"/>
                </a:solidFill>
              </a:rPr>
              <a:t>영상 재생 </a:t>
            </a:r>
            <a:r>
              <a:rPr lang="en-US" altLang="ko-KR" dirty="0" smtClean="0">
                <a:solidFill>
                  <a:prstClr val="white"/>
                </a:solidFill>
              </a:rPr>
              <a:t>part </a:t>
            </a:r>
            <a:r>
              <a:rPr lang="en-US" altLang="ko-KR" dirty="0">
                <a:solidFill>
                  <a:prstClr val="white"/>
                </a:solidFill>
              </a:rPr>
              <a:t>–</a:t>
            </a:r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r>
              <a:rPr lang="en-US" altLang="ko-KR" dirty="0" err="1" smtClean="0">
                <a:solidFill>
                  <a:prstClr val="white"/>
                </a:solidFill>
              </a:rPr>
              <a:t>OnPaint</a:t>
            </a:r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r>
              <a:rPr lang="ko-KR" altLang="en-US" dirty="0" smtClean="0">
                <a:solidFill>
                  <a:prstClr val="white"/>
                </a:solidFill>
              </a:rPr>
              <a:t>영역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lvl="0"/>
            <a:r>
              <a:rPr lang="ko-KR" altLang="en-US" dirty="0">
                <a:solidFill>
                  <a:prstClr val="white"/>
                </a:solidFill>
              </a:rPr>
              <a:t>프로그램 흐름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종료</a:t>
            </a:r>
            <a:endParaRPr lang="en-US" altLang="ko-KR" dirty="0">
              <a:solidFill>
                <a:prstClr val="white"/>
              </a:solidFill>
            </a:endParaRPr>
          </a:p>
          <a:p>
            <a:pPr lvl="1"/>
            <a:r>
              <a:rPr lang="en-US" altLang="ko-KR" dirty="0" smtClean="0">
                <a:solidFill>
                  <a:prstClr val="white"/>
                </a:solidFill>
              </a:rPr>
              <a:t>Close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ko-KR" altLang="en-US" dirty="0" smtClean="0">
                <a:solidFill>
                  <a:prstClr val="white"/>
                </a:solidFill>
              </a:rPr>
              <a:t>버튼 클릭 시</a:t>
            </a:r>
            <a:endParaRPr lang="en-US" altLang="ko-KR" dirty="0">
              <a:solidFill>
                <a:prstClr val="white"/>
              </a:solidFill>
            </a:endParaRPr>
          </a:p>
          <a:p>
            <a:pPr lvl="0"/>
            <a:r>
              <a:rPr lang="ko-KR" altLang="en-US" dirty="0" smtClean="0">
                <a:solidFill>
                  <a:prstClr val="white"/>
                </a:solidFill>
              </a:rPr>
              <a:t>결과물 시연</a:t>
            </a:r>
            <a:endParaRPr lang="en-US" altLang="ko-KR" dirty="0">
              <a:solidFill>
                <a:prstClr val="white"/>
              </a:solidFill>
            </a:endParaRP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4422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7D6E5D9-1742-4F1B-BD49-57E23026D8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구성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4595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0838B6F9-BD74-4E41-8413-F7274160A8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875785"/>
              </p:ext>
            </p:extLst>
          </p:nvPr>
        </p:nvGraphicFramePr>
        <p:xfrm>
          <a:off x="925950" y="2569875"/>
          <a:ext cx="3824151" cy="327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088">
                  <a:extLst>
                    <a:ext uri="{9D8B030D-6E8A-4147-A177-3AD203B41FA5}">
                      <a16:colId xmlns:a16="http://schemas.microsoft.com/office/drawing/2014/main" val="2394496081"/>
                    </a:ext>
                  </a:extLst>
                </a:gridCol>
                <a:gridCol w="2864063">
                  <a:extLst>
                    <a:ext uri="{9D8B030D-6E8A-4147-A177-3AD203B41FA5}">
                      <a16:colId xmlns:a16="http://schemas.microsoft.com/office/drawing/2014/main" val="9319735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223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Open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할 카메라의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IP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주소 입력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185821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카메라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Open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버튼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595257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카메라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Close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버튼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888943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관심 영역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좌표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및 영상 크기 입력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atinLnBrk="1"/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(Normal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영상 기준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73083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이진화 영상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Threshold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값 입력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26896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각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Display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스트리밍 재생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정지 버튼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7554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각 영상이 재생되는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Display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7638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관심 영역 표시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021408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90EA2AA-44F3-4F77-A244-64C31AE84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AD9F6-0C30-4601-A544-92C2374B95C6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E1CEAB-AC53-46D7-93BC-70480BB871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구성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920A1C-AB87-4E25-B863-474A6170B9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9417" y="655782"/>
            <a:ext cx="5112924" cy="501650"/>
          </a:xfrm>
        </p:spPr>
        <p:txBody>
          <a:bodyPr/>
          <a:lstStyle/>
          <a:p>
            <a:r>
              <a:rPr lang="ko-KR" altLang="en-US" dirty="0" smtClean="0">
                <a:latin typeface="+mn-ea"/>
              </a:rPr>
              <a:t>메인 화면</a:t>
            </a:r>
            <a:endParaRPr lang="ko-KR" altLang="en-US" dirty="0"/>
          </a:p>
        </p:txBody>
      </p:sp>
      <p:grpSp>
        <p:nvGrpSpPr>
          <p:cNvPr id="20" name="그룹 19"/>
          <p:cNvGrpSpPr/>
          <p:nvPr/>
        </p:nvGrpSpPr>
        <p:grpSpPr>
          <a:xfrm>
            <a:off x="5195242" y="2703680"/>
            <a:ext cx="6426845" cy="3008630"/>
            <a:chOff x="5017141" y="2042160"/>
            <a:chExt cx="6426845" cy="300863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7141" y="2153920"/>
              <a:ext cx="6426845" cy="284099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655487" y="204216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1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361132" y="204216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2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755473" y="204216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3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148057" y="270791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4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941772" y="270791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5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2532" y="465351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6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538574" y="467177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6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724875" y="468145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6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86400" y="329184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120164" y="301293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7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116070" y="304062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7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381308" y="302030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7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917026" y="3273289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8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7" name="텍스트 개체 틀 5">
            <a:extLst>
              <a:ext uri="{FF2B5EF4-FFF2-40B4-BE49-F238E27FC236}">
                <a16:creationId xmlns:a16="http://schemas.microsoft.com/office/drawing/2014/main" id="{A20B7D28-3676-4757-85CA-A7170D3343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6867" y="1253722"/>
            <a:ext cx="9208654" cy="679192"/>
          </a:xfrm>
        </p:spPr>
        <p:txBody>
          <a:bodyPr/>
          <a:lstStyle/>
          <a:p>
            <a:r>
              <a:rPr lang="ko-KR" altLang="en-US" dirty="0" smtClean="0"/>
              <a:t>부여된 </a:t>
            </a:r>
            <a:r>
              <a:rPr lang="en-US" altLang="ko-KR" dirty="0" smtClean="0"/>
              <a:t>UI</a:t>
            </a:r>
            <a:r>
              <a:rPr lang="ko-KR" altLang="en-US" dirty="0"/>
              <a:t> </a:t>
            </a:r>
            <a:r>
              <a:rPr lang="ko-KR" altLang="en-US" dirty="0" smtClean="0"/>
              <a:t>번호가 곧 동작 프로세스임</a:t>
            </a:r>
            <a:endParaRPr lang="en-US" altLang="ko-KR" dirty="0"/>
          </a:p>
          <a:p>
            <a:r>
              <a:rPr lang="ko-KR" altLang="en-US" dirty="0" smtClean="0"/>
              <a:t>인터페이스 별 동작 세부사항은 표 참고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34514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7D6E5D9-1742-4F1B-BD49-57E23026D8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프로그램 흐름 </a:t>
            </a:r>
            <a:r>
              <a:rPr lang="en-US" altLang="ko-KR" dirty="0" smtClean="0"/>
              <a:t>- Initiation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937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90EA2AA-44F3-4F77-A244-64C31AE84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AD9F6-0C30-4601-A544-92C2374B95C6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E1CEAB-AC53-46D7-93BC-70480BB871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프로그램 흐름 </a:t>
            </a:r>
            <a:r>
              <a:rPr lang="en-US" altLang="ko-KR" dirty="0" smtClean="0"/>
              <a:t>- Initiation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920A1C-AB87-4E25-B863-474A6170B9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9417" y="655782"/>
            <a:ext cx="5112924" cy="501650"/>
          </a:xfrm>
        </p:spPr>
        <p:txBody>
          <a:bodyPr/>
          <a:lstStyle/>
          <a:p>
            <a:r>
              <a:rPr lang="en-US" altLang="ko-KR" dirty="0" smtClean="0"/>
              <a:t>Initiation Flow chart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프로그램 실행 및 </a:t>
            </a:r>
            <a:r>
              <a:rPr lang="en-US" altLang="ko-KR" dirty="0"/>
              <a:t>Open </a:t>
            </a:r>
            <a:r>
              <a:rPr lang="ko-KR" altLang="en-US" dirty="0"/>
              <a:t>버튼 클릭 후 </a:t>
            </a:r>
            <a:r>
              <a:rPr lang="en-US" altLang="ko-KR" dirty="0"/>
              <a:t>Process</a:t>
            </a:r>
          </a:p>
          <a:p>
            <a:r>
              <a:rPr lang="en-US" altLang="ko-KR" dirty="0" err="1"/>
              <a:t>OnInitDialog</a:t>
            </a:r>
            <a:r>
              <a:rPr lang="en-US" altLang="ko-KR" dirty="0"/>
              <a:t>() </a:t>
            </a:r>
            <a:r>
              <a:rPr lang="ko-KR" altLang="en-US" dirty="0"/>
              <a:t>및 </a:t>
            </a:r>
            <a:r>
              <a:rPr lang="en-US" altLang="ko-KR" dirty="0" err="1"/>
              <a:t>OnBnClickedOpenBtn</a:t>
            </a:r>
            <a:r>
              <a:rPr lang="en-US" altLang="ko-KR" dirty="0"/>
              <a:t>() </a:t>
            </a:r>
            <a:r>
              <a:rPr lang="ko-KR" altLang="en-US" dirty="0"/>
              <a:t>과정 완료되어야 </a:t>
            </a:r>
            <a:r>
              <a:rPr lang="ko-KR" altLang="en-US" dirty="0" smtClean="0"/>
              <a:t>기타 버튼 </a:t>
            </a:r>
            <a:r>
              <a:rPr lang="ko-KR" altLang="en-US" dirty="0"/>
              <a:t>활성화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932914"/>
            <a:ext cx="2595880" cy="417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5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90EA2AA-44F3-4F77-A244-64C31AE84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554113" y="6253897"/>
            <a:ext cx="501073" cy="365125"/>
          </a:xfrm>
        </p:spPr>
        <p:txBody>
          <a:bodyPr/>
          <a:lstStyle/>
          <a:p>
            <a:fld id="{DECAD9F6-0C30-4601-A544-92C2374B95C6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E1CEAB-AC53-46D7-93BC-70480BB871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프로그램 흐름 </a:t>
            </a:r>
            <a:r>
              <a:rPr lang="en-US" altLang="ko-KR" dirty="0" smtClean="0"/>
              <a:t>- Initiation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920A1C-AB87-4E25-B863-474A6170B9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9417" y="655782"/>
            <a:ext cx="5112924" cy="501650"/>
          </a:xfrm>
        </p:spPr>
        <p:txBody>
          <a:bodyPr/>
          <a:lstStyle/>
          <a:p>
            <a:r>
              <a:rPr lang="en-US" altLang="ko-KR" dirty="0" smtClean="0"/>
              <a:t>Open</a:t>
            </a:r>
            <a:r>
              <a:rPr lang="ko-KR" altLang="en-US" dirty="0" smtClean="0"/>
              <a:t>버튼 클릭 시</a:t>
            </a:r>
            <a:endParaRPr lang="ko-KR" altLang="en-US" dirty="0"/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A20B7D28-3676-4757-85CA-A7170D3343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6867" y="1253722"/>
            <a:ext cx="9208654" cy="679192"/>
          </a:xfrm>
        </p:spPr>
        <p:txBody>
          <a:bodyPr/>
          <a:lstStyle/>
          <a:p>
            <a:r>
              <a:rPr lang="ko-KR" altLang="en-US" dirty="0" smtClean="0"/>
              <a:t>프로그램 실행 및 </a:t>
            </a:r>
            <a:r>
              <a:rPr lang="en-US" altLang="ko-KR" dirty="0" smtClean="0"/>
              <a:t>Open </a:t>
            </a:r>
            <a:r>
              <a:rPr lang="ko-KR" altLang="en-US" dirty="0" smtClean="0"/>
              <a:t>버튼 클릭 시 </a:t>
            </a:r>
            <a:r>
              <a:rPr lang="en-US" altLang="ko-KR" dirty="0" smtClean="0"/>
              <a:t>Process</a:t>
            </a:r>
          </a:p>
          <a:p>
            <a:r>
              <a:rPr lang="en-US" altLang="ko-KR" dirty="0" err="1" smtClean="0"/>
              <a:t>OnInitDialog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및 </a:t>
            </a:r>
            <a:r>
              <a:rPr lang="en-US" altLang="ko-KR" dirty="0" err="1" smtClean="0"/>
              <a:t>OnBnClickedOpenBtn</a:t>
            </a:r>
            <a:r>
              <a:rPr lang="en-US" altLang="ko-KR" dirty="0" smtClean="0"/>
              <a:t>() </a:t>
            </a:r>
            <a:r>
              <a:rPr lang="ko-KR" altLang="en-US" dirty="0" smtClean="0"/>
              <a:t>과정 완료되어야 </a:t>
            </a:r>
            <a:r>
              <a:rPr lang="ko-KR" altLang="en-US" dirty="0" err="1" smtClean="0"/>
              <a:t>동작버튼</a:t>
            </a:r>
            <a:r>
              <a:rPr lang="ko-KR" altLang="en-US" dirty="0" smtClean="0"/>
              <a:t> 활성화</a:t>
            </a:r>
            <a:endParaRPr lang="en-US" altLang="ko-KR" dirty="0" smtClean="0"/>
          </a:p>
          <a:p>
            <a:r>
              <a:rPr lang="ko-KR" altLang="en-US" dirty="0" smtClean="0"/>
              <a:t>추후 </a:t>
            </a:r>
            <a:r>
              <a:rPr lang="en-US" altLang="ko-KR" dirty="0" smtClean="0"/>
              <a:t>Thread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관련서술</a:t>
            </a:r>
            <a:endParaRPr lang="en-US" altLang="ko-KR" dirty="0" smtClean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9E9D17-2D37-4EF4-AAE7-88039E01E48E}"/>
              </a:ext>
            </a:extLst>
          </p:cNvPr>
          <p:cNvSpPr/>
          <p:nvPr/>
        </p:nvSpPr>
        <p:spPr>
          <a:xfrm>
            <a:off x="5609303" y="2095709"/>
            <a:ext cx="4490915" cy="44015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/>
          <a:lstStyle/>
          <a:p>
            <a:pPr marL="171450" indent="-1714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카메라 연결 확인</a:t>
            </a:r>
            <a:endParaRPr lang="en-US" altLang="ko-KR" sz="1100" b="1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Port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에 연결된 카메라가 존재하는지 확인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171450" indent="-171450" latinLnBrk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b="1" kern="0" dirty="0">
                <a:latin typeface="Arial" pitchFamily="34" charset="0"/>
                <a:ea typeface="맑은 고딕"/>
                <a:cs typeface="Arial" pitchFamily="34" charset="0"/>
              </a:rPr>
              <a:t>IP</a:t>
            </a:r>
            <a:r>
              <a:rPr lang="ko-KR" altLang="en-US" sz="1100" b="1" kern="0" dirty="0">
                <a:latin typeface="Arial" pitchFamily="34" charset="0"/>
                <a:ea typeface="맑은 고딕"/>
                <a:cs typeface="Arial" pitchFamily="34" charset="0"/>
              </a:rPr>
              <a:t>주소 확인</a:t>
            </a: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>
                <a:latin typeface="Arial" pitchFamily="34" charset="0"/>
                <a:ea typeface="맑은 고딕"/>
                <a:cs typeface="Arial" pitchFamily="34" charset="0"/>
              </a:rPr>
              <a:t>사용자 </a:t>
            </a:r>
            <a:r>
              <a:rPr lang="en-US" altLang="ko-KR" sz="900" kern="0" dirty="0">
                <a:latin typeface="Arial" pitchFamily="34" charset="0"/>
                <a:ea typeface="맑은 고딕"/>
                <a:cs typeface="Arial" pitchFamily="34" charset="0"/>
              </a:rPr>
              <a:t>IP</a:t>
            </a:r>
            <a:r>
              <a:rPr lang="ko-KR" altLang="en-US" sz="900" kern="0" dirty="0">
                <a:latin typeface="Arial" pitchFamily="34" charset="0"/>
                <a:ea typeface="맑은 고딕"/>
                <a:cs typeface="Arial" pitchFamily="34" charset="0"/>
              </a:rPr>
              <a:t>입력 받음</a:t>
            </a:r>
            <a:endParaRPr lang="en-US" altLang="ko-KR" sz="900" kern="0" dirty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>
                <a:latin typeface="Arial" pitchFamily="34" charset="0"/>
                <a:ea typeface="맑은 고딕"/>
                <a:cs typeface="Arial" pitchFamily="34" charset="0"/>
              </a:rPr>
              <a:t>사용자 </a:t>
            </a:r>
            <a:r>
              <a:rPr lang="en-US" altLang="ko-KR" sz="900" kern="0" dirty="0">
                <a:latin typeface="Arial" pitchFamily="34" charset="0"/>
                <a:ea typeface="맑은 고딕"/>
                <a:cs typeface="Arial" pitchFamily="34" charset="0"/>
              </a:rPr>
              <a:t>IP </a:t>
            </a:r>
            <a:r>
              <a:rPr lang="ko-KR" altLang="en-US" sz="900" kern="0" dirty="0">
                <a:latin typeface="Arial" pitchFamily="34" charset="0"/>
                <a:ea typeface="맑은 고딕"/>
                <a:cs typeface="Arial" pitchFamily="34" charset="0"/>
              </a:rPr>
              <a:t>입력과 일치하는 </a:t>
            </a:r>
            <a:r>
              <a:rPr lang="en-US" altLang="ko-KR" sz="900" kern="0" dirty="0">
                <a:latin typeface="Arial" pitchFamily="34" charset="0"/>
                <a:ea typeface="맑은 고딕"/>
                <a:cs typeface="Arial" pitchFamily="34" charset="0"/>
              </a:rPr>
              <a:t>IP </a:t>
            </a:r>
            <a:r>
              <a:rPr lang="ko-KR" altLang="en-US" sz="900" kern="0" dirty="0">
                <a:latin typeface="Arial" pitchFamily="34" charset="0"/>
                <a:ea typeface="맑은 고딕"/>
                <a:cs typeface="Arial" pitchFamily="34" charset="0"/>
              </a:rPr>
              <a:t>설정된 카메라 </a:t>
            </a:r>
            <a:r>
              <a:rPr lang="en-US" altLang="ko-KR" sz="900" kern="0" dirty="0">
                <a:latin typeface="Arial" pitchFamily="34" charset="0"/>
                <a:ea typeface="맑은 고딕"/>
                <a:cs typeface="Arial" pitchFamily="34" charset="0"/>
              </a:rPr>
              <a:t/>
            </a:r>
            <a:br>
              <a:rPr lang="en-US" altLang="ko-KR" sz="900" kern="0" dirty="0">
                <a:latin typeface="Arial" pitchFamily="34" charset="0"/>
                <a:ea typeface="맑은 고딕"/>
                <a:cs typeface="Arial" pitchFamily="34" charset="0"/>
              </a:rPr>
            </a:br>
            <a:r>
              <a:rPr lang="en-US" altLang="ko-KR" sz="900" kern="0" dirty="0" err="1">
                <a:latin typeface="Arial" pitchFamily="34" charset="0"/>
                <a:ea typeface="맑은 고딕"/>
                <a:cs typeface="Arial" pitchFamily="34" charset="0"/>
              </a:rPr>
              <a:t>ST_GetEnumDeviceInfo</a:t>
            </a:r>
            <a:r>
              <a:rPr lang="en-US" altLang="ko-KR" sz="900" kern="0" dirty="0">
                <a:latin typeface="Arial" pitchFamily="34" charset="0"/>
                <a:ea typeface="맑은 고딕"/>
                <a:cs typeface="Arial" pitchFamily="34" charset="0"/>
              </a:rPr>
              <a:t> </a:t>
            </a:r>
            <a:r>
              <a:rPr lang="ko-KR" altLang="en-US" sz="900" kern="0" dirty="0">
                <a:latin typeface="Arial" pitchFamily="34" charset="0"/>
                <a:ea typeface="맑은 고딕"/>
                <a:cs typeface="Arial" pitchFamily="34" charset="0"/>
              </a:rPr>
              <a:t>통해 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확인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/>
            </a:r>
            <a:b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</a:br>
            <a:endParaRPr lang="en-US" altLang="ko-KR" sz="900" kern="0" dirty="0">
              <a:latin typeface="Arial" pitchFamily="34" charset="0"/>
              <a:ea typeface="맑은 고딕"/>
              <a:cs typeface="Arial" pitchFamily="34" charset="0"/>
            </a:endParaRPr>
          </a:p>
          <a:p>
            <a:pPr marL="171450" indent="-171450" latinLnBrk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카메라 </a:t>
            </a:r>
            <a:r>
              <a:rPr lang="en-US" altLang="ko-KR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Open</a:t>
            </a:r>
            <a:r>
              <a:rPr lang="ko-KR" altLang="en-US" sz="1100" b="1" kern="0" dirty="0">
                <a:latin typeface="Arial" pitchFamily="34" charset="0"/>
                <a:ea typeface="맑은 고딕"/>
                <a:cs typeface="Arial" pitchFamily="34" charset="0"/>
              </a:rPr>
              <a:t> </a:t>
            </a:r>
            <a:r>
              <a:rPr lang="ko-KR" altLang="en-US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및 이미지 획득</a:t>
            </a:r>
            <a:endParaRPr lang="ko-KR" altLang="en-US" sz="1100" b="1" kern="0" dirty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ko-KR" sz="900" kern="0" dirty="0" err="1">
                <a:latin typeface="Arial" pitchFamily="34" charset="0"/>
                <a:ea typeface="맑은 고딕"/>
                <a:cs typeface="Arial" pitchFamily="34" charset="0"/>
              </a:rPr>
              <a:t>ST_OpenDevice</a:t>
            </a:r>
            <a:r>
              <a:rPr lang="ko-KR" altLang="en-US" sz="900" kern="0" dirty="0">
                <a:latin typeface="Arial" pitchFamily="34" charset="0"/>
                <a:ea typeface="맑은 고딕"/>
                <a:cs typeface="Arial" pitchFamily="34" charset="0"/>
              </a:rPr>
              <a:t>통해 </a:t>
            </a:r>
            <a:r>
              <a:rPr lang="en-US" altLang="ko-KR" sz="900" kern="0" dirty="0">
                <a:latin typeface="Arial" pitchFamily="34" charset="0"/>
                <a:ea typeface="맑은 고딕"/>
                <a:cs typeface="Arial" pitchFamily="34" charset="0"/>
              </a:rPr>
              <a:t>Device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Open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 </a:t>
            </a:r>
            <a:endParaRPr lang="en-US" altLang="ko-KR" sz="900" kern="0" dirty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ko-KR" sz="900" kern="0" dirty="0" err="1">
                <a:latin typeface="Arial" pitchFamily="34" charset="0"/>
                <a:ea typeface="맑은 고딕"/>
                <a:cs typeface="Arial" pitchFamily="34" charset="0"/>
              </a:rPr>
              <a:t>ST_AcqStart</a:t>
            </a:r>
            <a:r>
              <a:rPr lang="ko-KR" altLang="en-US" sz="900" kern="0" dirty="0">
                <a:latin typeface="Arial" pitchFamily="34" charset="0"/>
                <a:ea typeface="맑은 고딕"/>
                <a:cs typeface="Arial" pitchFamily="34" charset="0"/>
              </a:rPr>
              <a:t>통해 </a:t>
            </a:r>
            <a:r>
              <a:rPr lang="en-US" altLang="ko-KR" sz="900" kern="0" dirty="0">
                <a:latin typeface="Arial" pitchFamily="34" charset="0"/>
                <a:ea typeface="맑은 고딕"/>
                <a:cs typeface="Arial" pitchFamily="34" charset="0"/>
              </a:rPr>
              <a:t>Acquisition Start</a:t>
            </a: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>
                <a:latin typeface="Arial" pitchFamily="34" charset="0"/>
                <a:ea typeface="맑은 고딕"/>
                <a:cs typeface="Arial" pitchFamily="34" charset="0"/>
              </a:rPr>
              <a:t>스레드 생성해 이미지 </a:t>
            </a:r>
            <a:r>
              <a:rPr lang="en-US" altLang="ko-KR" sz="900" kern="0" dirty="0">
                <a:latin typeface="Arial" pitchFamily="34" charset="0"/>
                <a:ea typeface="맑은 고딕"/>
                <a:cs typeface="Arial" pitchFamily="34" charset="0"/>
              </a:rPr>
              <a:t>Grab</a:t>
            </a: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939" y="2095709"/>
            <a:ext cx="2849880" cy="4584182"/>
          </a:xfrm>
          <a:prstGeom prst="rect">
            <a:avLst/>
          </a:prstGeom>
        </p:spPr>
      </p:pic>
      <p:sp>
        <p:nvSpPr>
          <p:cNvPr id="27" name="타원 26"/>
          <p:cNvSpPr/>
          <p:nvPr/>
        </p:nvSpPr>
        <p:spPr>
          <a:xfrm>
            <a:off x="1391919" y="4765040"/>
            <a:ext cx="3271521" cy="207764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27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7D6E5D9-1742-4F1B-BD49-57E23026D8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프로그램 흐름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재생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1375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2099</TotalTime>
  <Words>468</Words>
  <Application>Microsoft Office PowerPoint</Application>
  <PresentationFormat>와이드스크린</PresentationFormat>
  <Paragraphs>151</Paragraphs>
  <Slides>16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맑은 고딕</vt:lpstr>
      <vt:lpstr>하이비젼창조 OT Reguler</vt:lpstr>
      <vt:lpstr>Arial</vt:lpstr>
      <vt:lpstr>Wingdings</vt:lpstr>
      <vt:lpstr>Office 테마</vt:lpstr>
      <vt:lpstr>Crevis Camera 실습과제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HVS;HVS MKT</dc:creator>
  <cp:lastModifiedBy>hvs</cp:lastModifiedBy>
  <cp:revision>306</cp:revision>
  <dcterms:created xsi:type="dcterms:W3CDTF">2018-10-24T01:40:31Z</dcterms:created>
  <dcterms:modified xsi:type="dcterms:W3CDTF">2020-08-19T05:56:10Z</dcterms:modified>
</cp:coreProperties>
</file>